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8"/>
  </p:notesMasterIdLst>
  <p:sldIdLst>
    <p:sldId id="318" r:id="rId2"/>
    <p:sldId id="386" r:id="rId3"/>
    <p:sldId id="334" r:id="rId4"/>
    <p:sldId id="367" r:id="rId5"/>
    <p:sldId id="335" r:id="rId6"/>
    <p:sldId id="336" r:id="rId7"/>
    <p:sldId id="337" r:id="rId8"/>
    <p:sldId id="371" r:id="rId9"/>
    <p:sldId id="368" r:id="rId10"/>
    <p:sldId id="339" r:id="rId11"/>
    <p:sldId id="338" r:id="rId12"/>
    <p:sldId id="319" r:id="rId13"/>
    <p:sldId id="331" r:id="rId14"/>
    <p:sldId id="372" r:id="rId15"/>
    <p:sldId id="311" r:id="rId16"/>
    <p:sldId id="323" r:id="rId17"/>
    <p:sldId id="332" r:id="rId18"/>
    <p:sldId id="341" r:id="rId19"/>
    <p:sldId id="330" r:id="rId20"/>
    <p:sldId id="327" r:id="rId21"/>
    <p:sldId id="333" r:id="rId22"/>
    <p:sldId id="380" r:id="rId23"/>
    <p:sldId id="342" r:id="rId24"/>
    <p:sldId id="322" r:id="rId25"/>
    <p:sldId id="343" r:id="rId26"/>
    <p:sldId id="353" r:id="rId27"/>
    <p:sldId id="344" r:id="rId28"/>
    <p:sldId id="309" r:id="rId29"/>
    <p:sldId id="345" r:id="rId30"/>
    <p:sldId id="347" r:id="rId31"/>
    <p:sldId id="373" r:id="rId32"/>
    <p:sldId id="346" r:id="rId33"/>
    <p:sldId id="352" r:id="rId34"/>
    <p:sldId id="349" r:id="rId35"/>
    <p:sldId id="355" r:id="rId36"/>
    <p:sldId id="362" r:id="rId37"/>
    <p:sldId id="350" r:id="rId38"/>
    <p:sldId id="354" r:id="rId39"/>
    <p:sldId id="351" r:id="rId40"/>
    <p:sldId id="381" r:id="rId41"/>
    <p:sldId id="363" r:id="rId42"/>
    <p:sldId id="356" r:id="rId43"/>
    <p:sldId id="359" r:id="rId44"/>
    <p:sldId id="358" r:id="rId45"/>
    <p:sldId id="360" r:id="rId46"/>
    <p:sldId id="376" r:id="rId47"/>
    <p:sldId id="366" r:id="rId48"/>
    <p:sldId id="382" r:id="rId49"/>
    <p:sldId id="375" r:id="rId50"/>
    <p:sldId id="364" r:id="rId51"/>
    <p:sldId id="374" r:id="rId52"/>
    <p:sldId id="361" r:id="rId53"/>
    <p:sldId id="383" r:id="rId54"/>
    <p:sldId id="384" r:id="rId55"/>
    <p:sldId id="385" r:id="rId56"/>
    <p:sldId id="365" r:id="rId57"/>
  </p:sldIdLst>
  <p:sldSz cx="12192000" cy="6858000"/>
  <p:notesSz cx="6858000" cy="9144000"/>
  <p:embeddedFontLst>
    <p:embeddedFont>
      <p:font typeface="Gilroy ExtraBold" panose="00000900000000000000" charset="-52"/>
      <p:bold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Roboto" panose="020B0604020202020204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F3297C-DEE7-4DFB-A69C-C1D8BEC1D01A}">
          <p14:sldIdLst>
            <p14:sldId id="318"/>
            <p14:sldId id="386"/>
            <p14:sldId id="334"/>
            <p14:sldId id="367"/>
            <p14:sldId id="335"/>
            <p14:sldId id="336"/>
            <p14:sldId id="337"/>
            <p14:sldId id="371"/>
            <p14:sldId id="368"/>
            <p14:sldId id="339"/>
            <p14:sldId id="338"/>
            <p14:sldId id="319"/>
            <p14:sldId id="331"/>
            <p14:sldId id="372"/>
            <p14:sldId id="311"/>
            <p14:sldId id="323"/>
            <p14:sldId id="332"/>
            <p14:sldId id="341"/>
            <p14:sldId id="330"/>
            <p14:sldId id="327"/>
            <p14:sldId id="333"/>
            <p14:sldId id="380"/>
            <p14:sldId id="342"/>
            <p14:sldId id="322"/>
            <p14:sldId id="343"/>
            <p14:sldId id="353"/>
            <p14:sldId id="344"/>
            <p14:sldId id="309"/>
            <p14:sldId id="345"/>
            <p14:sldId id="347"/>
            <p14:sldId id="373"/>
            <p14:sldId id="346"/>
            <p14:sldId id="352"/>
            <p14:sldId id="349"/>
            <p14:sldId id="355"/>
            <p14:sldId id="362"/>
            <p14:sldId id="350"/>
            <p14:sldId id="354"/>
            <p14:sldId id="351"/>
            <p14:sldId id="381"/>
            <p14:sldId id="363"/>
            <p14:sldId id="356"/>
            <p14:sldId id="359"/>
            <p14:sldId id="358"/>
            <p14:sldId id="360"/>
            <p14:sldId id="376"/>
            <p14:sldId id="366"/>
            <p14:sldId id="382"/>
            <p14:sldId id="375"/>
            <p14:sldId id="364"/>
            <p14:sldId id="374"/>
            <p14:sldId id="361"/>
            <p14:sldId id="383"/>
            <p14:sldId id="384"/>
            <p14:sldId id="385"/>
            <p14:sldId id="3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42"/>
    <a:srgbClr val="FFFFFF"/>
    <a:srgbClr val="7E9C4C"/>
    <a:srgbClr val="0083B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6340" autoAdjust="0"/>
  </p:normalViewPr>
  <p:slideViewPr>
    <p:cSldViewPr snapToGrid="0">
      <p:cViewPr varScale="1">
        <p:scale>
          <a:sx n="92" d="100"/>
          <a:sy n="92" d="100"/>
        </p:scale>
        <p:origin x="-1050" y="-108"/>
      </p:cViewPr>
      <p:guideLst>
        <p:guide orient="horz" pos="125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62897295031143"/>
          <c:y val="0.126779033752388"/>
          <c:w val="0.53396835001154952"/>
          <c:h val="0.72715817966434626"/>
        </c:manualLayout>
      </c:layout>
      <c:pie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514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03745327863577E-2"/>
                  <c:y val="-4.7058838060471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98361793193396"/>
                      <c:h val="0.1857255475453288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Мир</c:v>
                </c:pt>
                <c:pt idx="1">
                  <c:v>Россия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0.99207317073170731</c:v>
                </c:pt>
                <c:pt idx="1">
                  <c:v>7.926829268292683E-3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752335133003577"/>
          <c:y val="0.14284882777811939"/>
          <c:w val="0.52688810669647923"/>
          <c:h val="0.71751630324890747"/>
        </c:manualLayout>
      </c:layout>
      <c:pie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514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3600811050234233E-2"/>
                  <c:y val="6.427917610292563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Европа</c:v>
                </c:pt>
                <c:pt idx="1">
                  <c:v>Россия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0.98039215686274506</c:v>
                </c:pt>
                <c:pt idx="1">
                  <c:v>1.9607843137254902E-2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8873B-2C06-4381-9C69-42C8A5E817B6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D70CE-F851-4102-A9D1-7DFCF60FB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3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Три смысла названия конференции: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Это третья по счету конференция Клеверенс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Третье (желаемое) место экономики России в мире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Экономика как часть войны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86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Т.е.</a:t>
            </a:r>
            <a:r>
              <a:rPr lang="ru-RU" sz="1200" baseline="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Россия покупает в 50 раз меньше ТСД, чем Европа.</a:t>
            </a:r>
            <a:endParaRPr lang="en-US" sz="1200" dirty="0" smtClean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А сколько ТСД нужно?</a:t>
            </a:r>
          </a:p>
          <a:p>
            <a:endParaRPr lang="ru-RU" sz="1200" dirty="0" smtClean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Давайте посчитаем: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числу рабочей силы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ВВП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</a:t>
            </a:r>
            <a:r>
              <a:rPr lang="ru-R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цене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41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https://www.sasken.com/resource/Sasken-Whitepaper-Android-for-Rugged-Devices.pdf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3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http://ilo.org/wcmsp5/groups/public/---dgreports/---dcomm/---publ/documents/publication/wcms_615594.pdf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4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http://ilo.org/wcmsp5/groups/public/---dgreports/---dcomm/---publ/documents/publication/wcms_615594.pdf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Т.е. для оснащения всех работников как в Европе</a:t>
            </a:r>
            <a:r>
              <a:rPr lang="ru-RU" baseline="0" dirty="0" smtClean="0"/>
              <a:t> </a:t>
            </a:r>
            <a:r>
              <a:rPr lang="ru-RU" dirty="0" smtClean="0"/>
              <a:t>нужно в 26 раз больше ТСД.</a:t>
            </a:r>
          </a:p>
          <a:p>
            <a:endParaRPr lang="ru-RU" dirty="0" smtClean="0"/>
          </a:p>
          <a:p>
            <a:r>
              <a:rPr lang="ru-RU" dirty="0" smtClean="0"/>
              <a:t>И это при</a:t>
            </a:r>
            <a:r>
              <a:rPr lang="ru-RU" baseline="0" dirty="0" smtClean="0"/>
              <a:t> том, что у нас основной персонал в добыче, производстве и торговле, а не в услугах.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746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http://ilo.org/wcmsp5/groups/public/---dgreports/---dcomm/---publ/documents/publication/wcms_615594.pdf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Т.е. для оснащения всех работников как в Европе</a:t>
            </a:r>
            <a:r>
              <a:rPr lang="ru-RU" baseline="0" dirty="0" smtClean="0"/>
              <a:t> </a:t>
            </a:r>
            <a:r>
              <a:rPr lang="ru-RU" dirty="0" smtClean="0"/>
              <a:t>нужно в 26 раз больше ТСД.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45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ТСДРЬ.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6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https://en.wikipedia.org/wiki/List_of_countries_by_GDP_(PPP)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Номинальный ВВП России в долларах</a:t>
            </a:r>
            <a:r>
              <a:rPr lang="ru-RU" baseline="0" dirty="0" smtClean="0"/>
              <a:t> — </a:t>
            </a:r>
            <a:r>
              <a:rPr lang="en-US" baseline="0" dirty="0" smtClean="0"/>
              <a:t>$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1,527,469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,000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,000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Европе 1 работник приносит 137тыс. реальных долларов.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России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работник приносит 20тыс. реальных долларов (в 7 раз меньше).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 во-первых, понятно, почему он приносит в 7 раз меньше — он не оснащен инструментом.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Во-вторых, даже в этом случае можно было бы купить больше ТСД.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23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Опять получается одна винтовка на пятерых.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39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http://ilo.org/wcmsp5/groups/public/---dgreports/---dcomm/---publ/documents/publication/wcms_615594.pdf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Итого на заработанные деньги могли бы в 2017 купить </a:t>
            </a:r>
            <a:r>
              <a:rPr lang="ru-RU" baseline="0" dirty="0" smtClean="0"/>
              <a:t> </a:t>
            </a:r>
            <a:r>
              <a:rPr lang="ru-RU" dirty="0" smtClean="0"/>
              <a:t>243 500 ТСД.</a:t>
            </a:r>
          </a:p>
          <a:p>
            <a:endParaRPr lang="ru-RU" dirty="0" smtClean="0"/>
          </a:p>
          <a:p>
            <a:r>
              <a:rPr lang="ru-RU" dirty="0" smtClean="0"/>
              <a:t>Это не миллион, но всё равно почти</a:t>
            </a:r>
            <a:r>
              <a:rPr lang="ru-RU" baseline="0" dirty="0" smtClean="0"/>
              <a:t> в 4 раза больше, чем было продано.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Могли бы купить 243 тысячи.   Но не купили.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14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что купили?</a:t>
            </a:r>
          </a:p>
          <a:p>
            <a:endParaRPr lang="ru-RU" dirty="0" smtClean="0"/>
          </a:p>
          <a:p>
            <a:r>
              <a:rPr lang="ru-RU" dirty="0" smtClean="0"/>
              <a:t>Думаете, купили сканеры?  Нет.</a:t>
            </a:r>
          </a:p>
          <a:p>
            <a:endParaRPr lang="ru-RU" dirty="0" smtClean="0"/>
          </a:p>
          <a:p>
            <a:r>
              <a:rPr lang="ru-RU" dirty="0" smtClean="0"/>
              <a:t>Купили новые станки, другой инструмент?  Нет.</a:t>
            </a:r>
          </a:p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Ничего</a:t>
            </a:r>
            <a:r>
              <a:rPr lang="ru-RU" baseline="0" dirty="0" smtClean="0"/>
              <a:t> не купили, в</a:t>
            </a:r>
            <a:r>
              <a:rPr lang="ru-RU" dirty="0" smtClean="0"/>
              <a:t>сё сложили в кубышку и вывезли из страны.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7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http://asiarussia.ru/news/7716/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00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96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98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активации лицензий</a:t>
            </a:r>
            <a:r>
              <a:rPr lang="ru-RU" baseline="0" dirty="0" smtClean="0"/>
              <a:t> </a:t>
            </a:r>
            <a:r>
              <a:rPr lang="en-US" dirty="0" smtClean="0"/>
              <a:t>Mobile SMARTS</a:t>
            </a:r>
            <a:r>
              <a:rPr lang="ru-RU" dirty="0" smtClean="0"/>
              <a:t> по </a:t>
            </a:r>
            <a:r>
              <a:rPr lang="ru-RU" dirty="0" err="1" smtClean="0"/>
              <a:t>вендорам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21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00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Напомним, первая</a:t>
            </a:r>
            <a:r>
              <a:rPr lang="ru-RU" baseline="0" dirty="0" smtClean="0"/>
              <a:t> железка на </a:t>
            </a:r>
            <a:r>
              <a:rPr lang="en-US" baseline="0" dirty="0" smtClean="0"/>
              <a:t>Android </a:t>
            </a:r>
            <a:r>
              <a:rPr lang="ru-RU" baseline="0" dirty="0" smtClean="0"/>
              <a:t>вышла у </a:t>
            </a:r>
            <a:r>
              <a:rPr lang="en-US" baseline="0" dirty="0" smtClean="0"/>
              <a:t>Zebra </a:t>
            </a:r>
            <a:r>
              <a:rPr lang="ru-RU" baseline="0" dirty="0" smtClean="0"/>
              <a:t>(тогда еще </a:t>
            </a:r>
            <a:r>
              <a:rPr lang="en-US" baseline="0" dirty="0" smtClean="0"/>
              <a:t>Motorola Solutions</a:t>
            </a:r>
            <a:r>
              <a:rPr lang="ru-RU" baseline="0" dirty="0" smtClean="0"/>
              <a:t>) еще</a:t>
            </a:r>
            <a:r>
              <a:rPr lang="en-US" baseline="0" dirty="0" smtClean="0"/>
              <a:t> </a:t>
            </a:r>
            <a:r>
              <a:rPr lang="ru-RU" baseline="0" dirty="0" smtClean="0"/>
              <a:t>7 лет назад.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217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77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65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85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211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http://asiarussia.ru/news/7716/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00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42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383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02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1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72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09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04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733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39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9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98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786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4520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67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89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965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860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59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75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58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всю Сибирь залить бетоном</a:t>
            </a:r>
            <a:r>
              <a:rPr lang="ru-RU" baseline="0" dirty="0" smtClean="0"/>
              <a:t> и будет это </a:t>
            </a:r>
            <a:r>
              <a:rPr lang="ru-RU" baseline="0" dirty="0" err="1" smtClean="0"/>
              <a:t>Бебирь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02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https://www.sasken.com/resource/Sasken-Whitepaper-Android-for-Rugged-Devices.pdf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99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5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8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3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7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3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8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8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02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3022" t="23728" r="21458" b="8555"/>
          <a:stretch/>
        </p:blipFill>
        <p:spPr>
          <a:xfrm>
            <a:off x="2806700" y="1295400"/>
            <a:ext cx="6769100" cy="542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2985" y="3136900"/>
            <a:ext cx="4743158" cy="1446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БЕТОН </a:t>
            </a:r>
            <a:endParaRPr lang="ru-RU" sz="8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03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8" y="667509"/>
            <a:ext cx="11031612" cy="92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Продажи ТСД в мире</a:t>
            </a:r>
            <a:endParaRPr lang="ru-RU" sz="49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41CEFF6-65F6-4F71-88D8-CD32AC672688}"/>
              </a:ext>
            </a:extLst>
          </p:cNvPr>
          <p:cNvSpPr txBox="1"/>
          <p:nvPr/>
        </p:nvSpPr>
        <p:spPr>
          <a:xfrm rot="16200000">
            <a:off x="-32886" y="354158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Количество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896" t="557" r="-3896" b="7521"/>
          <a:stretch/>
        </p:blipFill>
        <p:spPr>
          <a:xfrm>
            <a:off x="717640" y="2000952"/>
            <a:ext cx="10896600" cy="35980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32571" y="2547258"/>
            <a:ext cx="533400" cy="2525486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83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8" y="667509"/>
            <a:ext cx="11031612" cy="92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Продажи ТСД в России</a:t>
            </a:r>
            <a:endParaRPr lang="ru-RU" sz="49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63736215"/>
              </p:ext>
            </p:extLst>
          </p:nvPr>
        </p:nvGraphicFramePr>
        <p:xfrm>
          <a:off x="582627" y="1854201"/>
          <a:ext cx="4410188" cy="383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73292474"/>
              </p:ext>
            </p:extLst>
          </p:nvPr>
        </p:nvGraphicFramePr>
        <p:xfrm>
          <a:off x="4802415" y="1974851"/>
          <a:ext cx="4410188" cy="359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4302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ТСД в количествах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1720968"/>
            <a:ext cx="72394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5400" b="1" dirty="0" smtClean="0"/>
              <a:t>Европа:        3,2 млн. </a:t>
            </a:r>
            <a:r>
              <a:rPr lang="ru-RU" sz="5400" dirty="0" smtClean="0"/>
              <a:t>ТСД</a:t>
            </a:r>
          </a:p>
          <a:p>
            <a:pPr>
              <a:lnSpc>
                <a:spcPct val="150000"/>
              </a:lnSpc>
            </a:pPr>
            <a:r>
              <a:rPr lang="ru-RU" sz="5400" b="1" dirty="0" smtClean="0"/>
              <a:t>Россия:         65 тыс.</a:t>
            </a:r>
            <a:r>
              <a:rPr lang="ru-RU" sz="5400" dirty="0" smtClean="0"/>
              <a:t> ТСД</a:t>
            </a:r>
            <a:endParaRPr lang="ru-RU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4202368" y="4602797"/>
            <a:ext cx="3728906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в 50 раз меньше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29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8" y="667509"/>
            <a:ext cx="11031612" cy="92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Продажи накопительным итогом</a:t>
            </a:r>
            <a:endParaRPr lang="ru-RU" sz="49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32571" y="2547258"/>
            <a:ext cx="533400" cy="2525486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95" y="1752962"/>
            <a:ext cx="9239799" cy="42091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41CEFF6-65F6-4F71-88D8-CD32AC672688}"/>
              </a:ext>
            </a:extLst>
          </p:cNvPr>
          <p:cNvSpPr txBox="1"/>
          <p:nvPr/>
        </p:nvSpPr>
        <p:spPr>
          <a:xfrm rot="16200000">
            <a:off x="257369" y="341376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Количество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0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Рабочая сила 2017-2019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190344"/>
              </p:ext>
            </p:extLst>
          </p:nvPr>
        </p:nvGraphicFramePr>
        <p:xfrm>
          <a:off x="762000" y="1739898"/>
          <a:ext cx="10718800" cy="368300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318000"/>
                <a:gridCol w="2260600"/>
                <a:gridCol w="2209800"/>
                <a:gridCol w="1930400"/>
              </a:tblGrid>
              <a:tr h="6918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</a:rPr>
                        <a:t> </a:t>
                      </a:r>
                      <a:endParaRPr lang="ru-RU" sz="2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Workforce, 2017–19 (millions)</a:t>
                      </a:r>
                      <a:endParaRPr lang="en-US" sz="28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187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Country/region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ru-RU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ru-RU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ru-RU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103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Eastern Europe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>
                          <a:effectLst/>
                        </a:rPr>
                        <a:t>147,3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>
                          <a:effectLst/>
                        </a:rPr>
                        <a:t>143,4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>
                          <a:effectLst/>
                        </a:rPr>
                        <a:t>144,3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2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Russian Federation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>
                          <a:effectLst/>
                        </a:rPr>
                        <a:t>75,0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>
                          <a:effectLst/>
                        </a:rPr>
                        <a:t>76,0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>
                          <a:effectLst/>
                        </a:rPr>
                        <a:t>73,5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18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ТСД в пересчете на рабочую силу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3045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5400" b="1" dirty="0" smtClean="0"/>
              <a:t>Европа:  </a:t>
            </a:r>
            <a:r>
              <a:rPr lang="ru-RU" sz="5400" dirty="0" smtClean="0"/>
              <a:t>1 новый ТСД/год на </a:t>
            </a:r>
            <a:r>
              <a:rPr lang="ru-RU" sz="5400" b="1" dirty="0" smtClean="0"/>
              <a:t>44</a:t>
            </a:r>
            <a:r>
              <a:rPr lang="ru-RU" sz="5400" dirty="0" smtClean="0"/>
              <a:t> чел.  </a:t>
            </a:r>
          </a:p>
          <a:p>
            <a:pPr>
              <a:lnSpc>
                <a:spcPct val="150000"/>
              </a:lnSpc>
            </a:pPr>
            <a:r>
              <a:rPr lang="ru-RU" sz="5400" b="1" dirty="0" smtClean="0"/>
              <a:t>Россия:  </a:t>
            </a:r>
            <a:r>
              <a:rPr lang="ru-RU" sz="5400" dirty="0" smtClean="0"/>
              <a:t>1 новый ТСД/год </a:t>
            </a:r>
            <a:r>
              <a:rPr lang="ru-RU" sz="5400" dirty="0"/>
              <a:t>на </a:t>
            </a:r>
            <a:r>
              <a:rPr lang="ru-RU" sz="5400" b="1" dirty="0" smtClean="0"/>
              <a:t>1169</a:t>
            </a:r>
            <a:r>
              <a:rPr lang="ru-RU" sz="5400" dirty="0" smtClean="0"/>
              <a:t> </a:t>
            </a:r>
            <a:r>
              <a:rPr lang="ru-RU" sz="5400" dirty="0"/>
              <a:t>чел.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0700" y="5175756"/>
            <a:ext cx="6285695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в 26 раз меньше, чем нужно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01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ТСД в пересчете на рабочую силу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03161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/>
              <a:t>Чтобы оснащать каждого нового работника как в Европе, России нужно 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/>
              <a:t>1 690 000 ТСД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FF5142"/>
                </a:solidFill>
              </a:rPr>
              <a:t>каждый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86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3022" t="23728" r="21458" b="8555"/>
          <a:stretch/>
        </p:blipFill>
        <p:spPr>
          <a:xfrm>
            <a:off x="2806700" y="1295400"/>
            <a:ext cx="6769100" cy="542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085" y="3111500"/>
            <a:ext cx="5293309" cy="1446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ТСД     </a:t>
            </a:r>
            <a:endParaRPr lang="ru-RU" sz="8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7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Валовой внутренний продукт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2017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203694"/>
              </p:ext>
            </p:extLst>
          </p:nvPr>
        </p:nvGraphicFramePr>
        <p:xfrm>
          <a:off x="800100" y="1752598"/>
          <a:ext cx="10502901" cy="428081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333889"/>
                <a:gridCol w="3084506"/>
                <a:gridCol w="3084506"/>
              </a:tblGrid>
              <a:tr h="69187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Global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Domestic Product (PPP)</a:t>
                      </a:r>
                      <a:r>
                        <a:rPr lang="ru-RU" sz="2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</a:t>
                      </a:r>
                      <a:endParaRPr lang="en-US" sz="2800" b="1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en-US" sz="2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trillion </a:t>
                      </a:r>
                      <a:r>
                        <a:rPr lang="en-US" sz="28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endParaRPr lang="en-US" sz="2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 worker, </a:t>
                      </a:r>
                    </a:p>
                    <a:p>
                      <a:pPr algn="l" fontAlgn="b"/>
                      <a:r>
                        <a:rPr lang="en-US" sz="2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</a:t>
                      </a:r>
                      <a:r>
                        <a:rPr lang="en-US" sz="2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endParaRPr lang="en-US" sz="2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9187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Country/region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ru-RU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ru-RU" sz="2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10312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smtClean="0">
                          <a:effectLst/>
                        </a:rPr>
                        <a:t>European Union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 smtClean="0">
                          <a:effectLst/>
                        </a:rPr>
                        <a:t>20,2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13</a:t>
                      </a:r>
                      <a:r>
                        <a:rPr lang="ru-RU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lang="en-US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2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Russian Federation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 smtClean="0">
                          <a:effectLst/>
                        </a:rPr>
                        <a:t>1,5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54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ТСД в пересчете на возможности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100" y="1790700"/>
            <a:ext cx="10756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Нужно в 26 раз больше ТСД.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Но работник приносит в 7 раз меньше </a:t>
            </a:r>
            <a:r>
              <a:rPr lang="en-US" sz="2400" dirty="0" smtClean="0"/>
              <a:t>$.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В Европе 44 работника «вскладчину» берут 1 ТСД.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В России 44*7 + НДС = 363 работника могли бы </a:t>
            </a:r>
            <a:r>
              <a:rPr lang="ru-RU" sz="2400" dirty="0"/>
              <a:t>«вскладчину» </a:t>
            </a:r>
            <a:r>
              <a:rPr lang="ru-RU" sz="2400" dirty="0" smtClean="0"/>
              <a:t>взять </a:t>
            </a:r>
            <a:r>
              <a:rPr lang="ru-RU" sz="2400" dirty="0"/>
              <a:t>1 ТСД</a:t>
            </a:r>
            <a:r>
              <a:rPr lang="ru-RU" sz="2400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 smtClean="0"/>
              <a:t>Но они этого не делают!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В России 1 новый ТСД </a:t>
            </a:r>
            <a:r>
              <a:rPr lang="ru-RU" sz="2400" dirty="0"/>
              <a:t>покупают </a:t>
            </a:r>
            <a:r>
              <a:rPr lang="ru-RU" sz="2400" dirty="0" smtClean="0"/>
              <a:t>на 1169 работников.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840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ТСД в пересчете на возможности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03161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/>
              <a:t>Итого на заработанные деньги могли бы в 2017 купить 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/>
              <a:t>243 500 ТСД</a:t>
            </a:r>
          </a:p>
        </p:txBody>
      </p:sp>
    </p:spTree>
    <p:extLst>
      <p:ext uri="{BB962C8B-B14F-4D97-AF65-F5344CB8AC3E}">
        <p14:creationId xmlns:p14="http://schemas.microsoft.com/office/powerpoint/2010/main" val="4112693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 что купили?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59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Главный вывод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984449"/>
            <a:ext cx="1103161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Этот сегмент рынка имеет потенциал роста </a:t>
            </a:r>
            <a:r>
              <a:rPr lang="ru-RU" sz="3200" b="1" dirty="0" smtClean="0">
                <a:solidFill>
                  <a:srgbClr val="FF5142"/>
                </a:solidFill>
              </a:rPr>
              <a:t>в 4 раза</a:t>
            </a:r>
            <a:r>
              <a:rPr lang="ru-RU" sz="3200" b="1" dirty="0" smtClean="0"/>
              <a:t>.</a:t>
            </a:r>
            <a:endParaRPr lang="ru-RU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1981371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6005" y="5287467"/>
            <a:ext cx="11031613" cy="9251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Они ждут терминалы сбора данных</a:t>
            </a:r>
            <a:endParaRPr lang="ru-RU" sz="4400" dirty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94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202" y="1989138"/>
            <a:ext cx="9056673" cy="2352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 </a:t>
            </a:r>
            <a:br>
              <a:rPr lang="ru-RU" sz="7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7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на этом рынке</a:t>
            </a:r>
            <a:endParaRPr lang="ru-RU" sz="2400" dirty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286943-DD3E-4BE7-8428-B8DBB507433D}"/>
              </a:ext>
            </a:extLst>
          </p:cNvPr>
          <p:cNvSpPr txBox="1"/>
          <p:nvPr/>
        </p:nvSpPr>
        <p:spPr>
          <a:xfrm>
            <a:off x="646113" y="4389438"/>
            <a:ext cx="905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>Ехал Клеверенс через Клеверенс </a:t>
            </a:r>
            <a:r>
              <a:rPr lang="ru-RU" sz="2400" dirty="0" err="1" smtClean="0">
                <a:solidFill>
                  <a:prstClr val="white"/>
                </a:solidFill>
              </a:rPr>
              <a:t>Клеверенс</a:t>
            </a:r>
            <a:r>
              <a:rPr lang="ru-RU" sz="2400" dirty="0" smtClean="0">
                <a:solidFill>
                  <a:prstClr val="white"/>
                </a:solidFill>
              </a:rPr>
              <a:t> </a:t>
            </a:r>
            <a:r>
              <a:rPr lang="ru-RU" sz="2400" dirty="0" err="1" smtClean="0">
                <a:solidFill>
                  <a:prstClr val="white"/>
                </a:solidFill>
              </a:rPr>
              <a:t>Клеверенс</a:t>
            </a:r>
            <a:r>
              <a:rPr lang="ru-RU" sz="2400" dirty="0" smtClean="0">
                <a:solidFill>
                  <a:prstClr val="white"/>
                </a:solidFill>
              </a:rPr>
              <a:t> </a:t>
            </a:r>
            <a:r>
              <a:rPr lang="ru-RU" sz="2400" dirty="0" err="1" smtClean="0">
                <a:solidFill>
                  <a:prstClr val="white"/>
                </a:solidFill>
              </a:rPr>
              <a:t>Клеверенс</a:t>
            </a:r>
            <a:r>
              <a:rPr lang="ru-RU" sz="2400" dirty="0" smtClean="0">
                <a:solidFill>
                  <a:prstClr val="white"/>
                </a:solidFill>
              </a:rPr>
              <a:t>.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5FDF13-E51A-497E-BBB0-CF8ACE7C6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37" y="538162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2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Оценка доли </a:t>
            </a:r>
            <a:r>
              <a:rPr lang="ru-RU" sz="44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sz="4400" dirty="0">
              <a:solidFill>
                <a:srgbClr val="FF5142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600" y="2065127"/>
            <a:ext cx="5712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в </a:t>
            </a:r>
            <a:r>
              <a:rPr lang="ru-RU" sz="5400" dirty="0" smtClean="0">
                <a:solidFill>
                  <a:srgbClr val="FF5142"/>
                </a:solidFill>
              </a:rPr>
              <a:t>2017</a:t>
            </a:r>
            <a:r>
              <a:rPr lang="ru-RU" sz="5400" dirty="0" smtClean="0"/>
              <a:t> г.</a:t>
            </a:r>
          </a:p>
          <a:p>
            <a:pPr algn="ctr"/>
            <a:r>
              <a:rPr lang="ru-RU" sz="5400" b="1" dirty="0" smtClean="0"/>
              <a:t>9200</a:t>
            </a:r>
            <a:r>
              <a:rPr lang="ru-RU" sz="5400" dirty="0" smtClean="0"/>
              <a:t> из </a:t>
            </a:r>
            <a:r>
              <a:rPr lang="ru-RU" sz="5400" b="1" dirty="0" smtClean="0"/>
              <a:t>65000</a:t>
            </a:r>
            <a:r>
              <a:rPr lang="ru-RU" sz="5400" dirty="0" smtClean="0"/>
              <a:t> ТСД были запущены </a:t>
            </a:r>
          </a:p>
          <a:p>
            <a:pPr algn="ctr"/>
            <a:r>
              <a:rPr lang="ru-RU" sz="5400" dirty="0" smtClean="0"/>
              <a:t>на </a:t>
            </a:r>
            <a:r>
              <a:rPr lang="ru-RU" sz="5400" dirty="0" err="1" smtClean="0">
                <a:solidFill>
                  <a:srgbClr val="FF5142"/>
                </a:solidFill>
              </a:rPr>
              <a:t>Клеверенсе</a:t>
            </a:r>
            <a:endParaRPr lang="ru-RU" sz="5400" dirty="0">
              <a:solidFill>
                <a:srgbClr val="FF51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5519" y="1861128"/>
            <a:ext cx="4393829" cy="22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sz="19900" dirty="0" smtClean="0">
                <a:solidFill>
                  <a:srgbClr val="FF5142"/>
                </a:solidFill>
              </a:rPr>
              <a:t>11</a:t>
            </a:r>
            <a:r>
              <a:rPr lang="ru-RU" sz="1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1201" y="3516310"/>
            <a:ext cx="4127500" cy="22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sz="6000" dirty="0" smtClean="0">
                <a:solidFill>
                  <a:srgbClr val="FF5142"/>
                </a:solidFill>
              </a:rPr>
              <a:t>от всего рынка</a:t>
            </a:r>
            <a:endParaRPr lang="ru-RU" sz="13800" baseline="96000" dirty="0">
              <a:solidFill>
                <a:srgbClr val="FF5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79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Доля </a:t>
            </a:r>
            <a:r>
              <a:rPr lang="ru-RU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вендоров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 активациях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8F60DA-9F7F-457C-82CC-4F7F2780D731}"/>
              </a:ext>
            </a:extLst>
          </p:cNvPr>
          <p:cNvSpPr txBox="1"/>
          <p:nvPr/>
        </p:nvSpPr>
        <p:spPr>
          <a:xfrm>
            <a:off x="11842298" y="0"/>
            <a:ext cx="349702" cy="110570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Текст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47" y="1592640"/>
            <a:ext cx="10946892" cy="43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4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Оценка рынка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701" y="1888490"/>
            <a:ext cx="8351744" cy="36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87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34404" y="1066800"/>
            <a:ext cx="3383280" cy="5016500"/>
          </a:xfrm>
        </p:spPr>
        <p:txBody>
          <a:bodyPr anchor="ctr"/>
          <a:lstStyle/>
          <a:p>
            <a:pPr>
              <a:lnSpc>
                <a:spcPts val="6480"/>
              </a:lnSpc>
            </a:pPr>
            <a:r>
              <a:rPr lang="ru-RU" sz="13800" dirty="0" smtClean="0"/>
              <a:t>69</a:t>
            </a:r>
            <a:r>
              <a:rPr lang="ru-RU" sz="8000" dirty="0" smtClean="0"/>
              <a:t>%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покупают</a:t>
            </a:r>
            <a:br>
              <a:rPr lang="ru-RU" sz="5400" dirty="0" smtClean="0"/>
            </a:br>
            <a:r>
              <a:rPr lang="en-US" sz="7200" b="1" dirty="0" smtClean="0">
                <a:solidFill>
                  <a:srgbClr val="FFFF00"/>
                </a:solidFill>
              </a:rPr>
              <a:t>WIN</a:t>
            </a:r>
            <a:r>
              <a:rPr lang="en-US" sz="7200" b="1" dirty="0" smtClean="0">
                <a:solidFill>
                  <a:schemeClr val="tx1"/>
                </a:solidFill>
              </a:rPr>
              <a:t>DOS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4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2014 год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031613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/>
              <a:t>За два года Китай произвел больше цемента, чем США за весь XX век</a:t>
            </a:r>
          </a:p>
        </p:txBody>
      </p:sp>
    </p:spTree>
    <p:extLst>
      <p:ext uri="{BB962C8B-B14F-4D97-AF65-F5344CB8AC3E}">
        <p14:creationId xmlns:p14="http://schemas.microsoft.com/office/powerpoint/2010/main" val="3561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jetsons c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r="10243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73100"/>
            <a:ext cx="6096000" cy="6184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096000" cy="673100"/>
          </a:xfrm>
          <a:prstGeom prst="rect">
            <a:avLst/>
          </a:prstGeom>
          <a:solidFill>
            <a:srgbClr val="FF514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АНДРОИД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0"/>
            <a:ext cx="6096000" cy="673100"/>
          </a:xfrm>
          <a:prstGeom prst="rect">
            <a:avLst/>
          </a:prstGeom>
          <a:solidFill>
            <a:srgbClr val="FF514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ВИНДОС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53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WINDOS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уже дороже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Android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2836137"/>
            <a:ext cx="955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Люди переплачивают за неэффективность.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16846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Оценка рынка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8F60DA-9F7F-457C-82CC-4F7F2780D731}"/>
              </a:ext>
            </a:extLst>
          </p:cNvPr>
          <p:cNvSpPr txBox="1"/>
          <p:nvPr/>
        </p:nvSpPr>
        <p:spPr>
          <a:xfrm>
            <a:off x="11842298" y="0"/>
            <a:ext cx="349702" cy="110570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Текст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472" y="1905000"/>
            <a:ext cx="8299403" cy="36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11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Оценка доли </a:t>
            </a:r>
            <a:r>
              <a:rPr lang="ru-RU" sz="44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sz="4400" dirty="0">
              <a:solidFill>
                <a:srgbClr val="FF5142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</a:rPr>
              <a:t>www.cleverence.ru</a:t>
            </a:r>
            <a:endParaRPr lang="ru-RU" sz="1400" dirty="0">
              <a:solidFill>
                <a:srgbClr val="FF5142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8F60DA-9F7F-457C-82CC-4F7F2780D731}"/>
              </a:ext>
            </a:extLst>
          </p:cNvPr>
          <p:cNvSpPr txBox="1"/>
          <p:nvPr/>
        </p:nvSpPr>
        <p:spPr>
          <a:xfrm>
            <a:off x="11842298" y="0"/>
            <a:ext cx="349702" cy="110570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1. Текст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44701" y="2576500"/>
            <a:ext cx="4393829" cy="22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sz="19900" dirty="0">
                <a:solidFill>
                  <a:srgbClr val="FF5142"/>
                </a:solidFill>
              </a:rPr>
              <a:t>18</a:t>
            </a:r>
            <a:r>
              <a:rPr lang="ru-RU" sz="1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%</a:t>
            </a:r>
            <a:endParaRPr lang="ru-RU" sz="19900" baseline="96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8530" y="2462210"/>
            <a:ext cx="4127500" cy="22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sz="6000" dirty="0" smtClean="0">
                <a:solidFill>
                  <a:srgbClr val="FF5142"/>
                </a:solidFill>
              </a:rPr>
              <a:t>Без </a:t>
            </a:r>
            <a:r>
              <a:rPr lang="en-US" sz="6000" dirty="0" smtClean="0">
                <a:solidFill>
                  <a:srgbClr val="FF5142"/>
                </a:solidFill>
              </a:rPr>
              <a:t>DOS</a:t>
            </a:r>
            <a:r>
              <a:rPr lang="ru-RU" sz="6000" dirty="0" smtClean="0">
                <a:solidFill>
                  <a:srgbClr val="FF5142"/>
                </a:solidFill>
              </a:rPr>
              <a:t>,</a:t>
            </a:r>
          </a:p>
          <a:p>
            <a:r>
              <a:rPr lang="ru-RU" sz="6000" dirty="0" smtClean="0">
                <a:solidFill>
                  <a:srgbClr val="FF5142"/>
                </a:solidFill>
              </a:rPr>
              <a:t>Магнит </a:t>
            </a:r>
          </a:p>
          <a:p>
            <a:r>
              <a:rPr lang="ru-RU" sz="6000" dirty="0" smtClean="0">
                <a:solidFill>
                  <a:srgbClr val="FF5142"/>
                </a:solidFill>
              </a:rPr>
              <a:t>и Х5</a:t>
            </a:r>
            <a:endParaRPr lang="ru-RU" sz="13800" baseline="96000" dirty="0">
              <a:solidFill>
                <a:srgbClr val="FF5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40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Кто еще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8F60DA-9F7F-457C-82CC-4F7F2780D731}"/>
              </a:ext>
            </a:extLst>
          </p:cNvPr>
          <p:cNvSpPr txBox="1"/>
          <p:nvPr/>
        </p:nvSpPr>
        <p:spPr>
          <a:xfrm>
            <a:off x="11842298" y="0"/>
            <a:ext cx="349702" cy="110570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Текст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767" y="1779639"/>
            <a:ext cx="8043034" cy="40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7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202" y="1989138"/>
            <a:ext cx="9056673" cy="2352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dirty="0" smtClean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Крупные тренды</a:t>
            </a:r>
            <a:endParaRPr lang="ru-RU" sz="2400" dirty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286943-DD3E-4BE7-8428-B8DBB507433D}"/>
              </a:ext>
            </a:extLst>
          </p:cNvPr>
          <p:cNvSpPr txBox="1"/>
          <p:nvPr/>
        </p:nvSpPr>
        <p:spPr>
          <a:xfrm>
            <a:off x="646113" y="4389438"/>
            <a:ext cx="905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>Переход на </a:t>
            </a:r>
            <a:r>
              <a:rPr lang="en-US" sz="2400" dirty="0" smtClean="0">
                <a:solidFill>
                  <a:prstClr val="white"/>
                </a:solidFill>
              </a:rPr>
              <a:t>Android</a:t>
            </a:r>
            <a:r>
              <a:rPr lang="ru-RU" sz="2400" dirty="0" smtClean="0">
                <a:solidFill>
                  <a:prstClr val="white"/>
                </a:solidFill>
              </a:rPr>
              <a:t>, автоматизация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5FDF13-E51A-497E-BBB0-CF8ACE7C6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37" y="538162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98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Тренд </a:t>
            </a:r>
            <a:r>
              <a:rPr lang="ru-RU" sz="6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№1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Переход с 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WINDOS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на 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Android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5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Переход с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WINDOS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на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Android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2836137"/>
            <a:ext cx="955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Порядка </a:t>
            </a:r>
            <a:r>
              <a:rPr lang="ru-RU" sz="4800" dirty="0" smtClean="0">
                <a:solidFill>
                  <a:srgbClr val="FF5142"/>
                </a:solidFill>
              </a:rPr>
              <a:t>250 тыс. </a:t>
            </a:r>
            <a:r>
              <a:rPr lang="ru-RU" sz="4800" dirty="0" smtClean="0"/>
              <a:t>ТСД </a:t>
            </a:r>
            <a:endParaRPr lang="en-US" sz="4800" dirty="0" smtClean="0"/>
          </a:p>
          <a:p>
            <a:pPr algn="ctr"/>
            <a:r>
              <a:rPr lang="ru-RU" sz="4800" dirty="0" smtClean="0"/>
              <a:t>нужно заменить на </a:t>
            </a:r>
            <a:r>
              <a:rPr lang="en-US" sz="4800" dirty="0" smtClean="0"/>
              <a:t>Android</a:t>
            </a:r>
            <a:r>
              <a:rPr lang="ru-RU" sz="4800" dirty="0" smtClean="0"/>
              <a:t>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33372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мы предлагаем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664" y="3153637"/>
            <a:ext cx="955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Кроссплатформенные решения от Клеверенс.</a:t>
            </a:r>
          </a:p>
        </p:txBody>
      </p:sp>
    </p:spTree>
    <p:extLst>
      <p:ext uri="{BB962C8B-B14F-4D97-AF65-F5344CB8AC3E}">
        <p14:creationId xmlns:p14="http://schemas.microsoft.com/office/powerpoint/2010/main" val="2093435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5669"/>
          <a:stretch/>
        </p:blipFill>
        <p:spPr>
          <a:xfrm>
            <a:off x="2593595" y="986363"/>
            <a:ext cx="2921678" cy="5328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9396" r="11159" b="2542"/>
          <a:stretch/>
        </p:blipFill>
        <p:spPr>
          <a:xfrm>
            <a:off x="5848648" y="1102229"/>
            <a:ext cx="3714452" cy="52128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  <a:gradFill>
            <a:gsLst>
              <a:gs pos="77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На примере «Магазина 15»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3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dvis.ru/images/9C04B9C9-C9F7-3B48-B6B0-37B949C338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8" y="1592641"/>
            <a:ext cx="11031612" cy="423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82627" y="667509"/>
            <a:ext cx="11031613" cy="9251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Производство цемента в КНР 1978-2015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Практически всё, что предлагает </a:t>
            </a:r>
            <a:r>
              <a:rPr lang="ru-RU" sz="4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, работает и на </a:t>
            </a:r>
            <a:r>
              <a:rPr lang="en-US" sz="4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Windows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, и на </a:t>
            </a:r>
            <a:r>
              <a:rPr lang="en-US" sz="4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Android</a:t>
            </a:r>
            <a:endParaRPr lang="ru-RU" sz="40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9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Тренд </a:t>
            </a:r>
            <a:r>
              <a:rPr lang="ru-RU" sz="6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№2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Маркировка товаров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10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Маркировка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2836137"/>
            <a:ext cx="955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5142"/>
                </a:solidFill>
              </a:rPr>
              <a:t>10</a:t>
            </a:r>
            <a:r>
              <a:rPr lang="ru-RU" sz="4800" dirty="0" smtClean="0"/>
              <a:t> категорий товаров уже под «маркировкой».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8723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87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подпадает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Кожа, </a:t>
            </a:r>
            <a:r>
              <a:rPr lang="ru-RU" sz="4000" dirty="0">
                <a:solidFill>
                  <a:srgbClr val="C00000"/>
                </a:solidFill>
              </a:rPr>
              <a:t>сигареты</a:t>
            </a:r>
            <a:r>
              <a:rPr lang="ru-RU" sz="4000" dirty="0" smtClean="0"/>
              <a:t>, 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духи и туалетная вода</a:t>
            </a:r>
            <a:r>
              <a:rPr lang="ru-RU" sz="4000" dirty="0"/>
              <a:t>, шины, 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спецодежда</a:t>
            </a:r>
            <a:r>
              <a:rPr lang="ru-RU" sz="4000" dirty="0" smtClean="0"/>
              <a:t>, 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вся одежда и текстиль</a:t>
            </a:r>
            <a:r>
              <a:rPr lang="ru-RU" sz="4000" dirty="0" smtClean="0"/>
              <a:t>, </a:t>
            </a:r>
            <a:r>
              <a:rPr lang="ru-RU" sz="4000" dirty="0" smtClean="0">
                <a:solidFill>
                  <a:srgbClr val="FF0000"/>
                </a:solidFill>
              </a:rPr>
              <a:t>обувь</a:t>
            </a:r>
            <a:r>
              <a:rPr lang="ru-RU" sz="4000" dirty="0" smtClean="0"/>
              <a:t>, </a:t>
            </a:r>
            <a:r>
              <a:rPr lang="ru-RU" sz="4000" dirty="0" smtClean="0">
                <a:solidFill>
                  <a:srgbClr val="FFC000"/>
                </a:solidFill>
              </a:rPr>
              <a:t>фотокамеры</a:t>
            </a:r>
            <a:endParaRPr lang="ru-RU" sz="40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491" y="2065972"/>
            <a:ext cx="8661882" cy="4110241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Слайд с конференции 2017 года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57400" y="3949700"/>
            <a:ext cx="118110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0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Сроки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4400" y="4000500"/>
            <a:ext cx="10680700" cy="76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16047" y="4268232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</a:t>
            </a:r>
            <a:r>
              <a:rPr lang="ru-RU" b="1" dirty="0" smtClean="0"/>
              <a:t>января 2019 – 1 декабря 2019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235" y="427339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Сейчас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15737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8870" y="3912632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84026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1 (с границей) 14"/>
          <p:cNvSpPr/>
          <p:nvPr/>
        </p:nvSpPr>
        <p:spPr>
          <a:xfrm>
            <a:off x="5396848" y="2436803"/>
            <a:ext cx="3734252" cy="994680"/>
          </a:xfrm>
          <a:prstGeom prst="accentCallout1">
            <a:avLst>
              <a:gd name="adj1" fmla="val 45699"/>
              <a:gd name="adj2" fmla="val -8333"/>
              <a:gd name="adj3" fmla="val 151863"/>
              <a:gd name="adj4" fmla="val -840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МАРКИРОВКА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7" name="Выноска 1 (с границей) 16"/>
          <p:cNvSpPr/>
          <p:nvPr/>
        </p:nvSpPr>
        <p:spPr>
          <a:xfrm>
            <a:off x="1513162" y="2465603"/>
            <a:ext cx="2828229" cy="993648"/>
          </a:xfrm>
          <a:prstGeom prst="accentCallout1">
            <a:avLst>
              <a:gd name="adj1" fmla="val 45699"/>
              <a:gd name="adj2" fmla="val -8333"/>
              <a:gd name="adj3" fmla="val 153097"/>
              <a:gd name="adj4" fmla="val -84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tx1"/>
                </a:solidFill>
              </a:rPr>
              <a:t>ЕГАИС 3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34600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09313" y="3918466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71094" y="3915189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8106" y="3918466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54931" y="3918466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11756" y="3918466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068581" y="3915189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34478" y="3918466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93700" y="3918466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02562" y="3912222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00681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172121" y="3912222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Автоматизация маркировки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00" y="2006601"/>
            <a:ext cx="10604500" cy="4170362"/>
          </a:xfrm>
        </p:spPr>
        <p:txBody>
          <a:bodyPr>
            <a:normAutofit/>
          </a:bodyPr>
          <a:lstStyle/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 smtClean="0"/>
              <a:t>Нужно будет </a:t>
            </a:r>
            <a:r>
              <a:rPr lang="ru-RU" sz="2800" dirty="0">
                <a:solidFill>
                  <a:srgbClr val="7030A0"/>
                </a:solidFill>
              </a:rPr>
              <a:t>дописывать учетные </a:t>
            </a:r>
            <a:r>
              <a:rPr lang="ru-RU" sz="2800" dirty="0" smtClean="0">
                <a:solidFill>
                  <a:srgbClr val="7030A0"/>
                </a:solidFill>
              </a:rPr>
              <a:t>системы</a:t>
            </a:r>
          </a:p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/>
              <a:t>Маркировку надо будет </a:t>
            </a:r>
            <a:r>
              <a:rPr lang="ru-RU" sz="2800" dirty="0" smtClean="0">
                <a:solidFill>
                  <a:srgbClr val="7030A0"/>
                </a:solidFill>
              </a:rPr>
              <a:t>наносить</a:t>
            </a:r>
            <a:endParaRPr lang="ru-RU" sz="2800" dirty="0" smtClean="0"/>
          </a:p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 smtClean="0"/>
              <a:t>Маркировку надо будет </a:t>
            </a:r>
            <a:r>
              <a:rPr lang="ru-RU" sz="2800" dirty="0">
                <a:solidFill>
                  <a:srgbClr val="7030A0"/>
                </a:solidFill>
              </a:rPr>
              <a:t>сканировать </a:t>
            </a:r>
            <a:r>
              <a:rPr lang="ru-RU" sz="2800" dirty="0" smtClean="0">
                <a:solidFill>
                  <a:srgbClr val="7030A0"/>
                </a:solidFill>
              </a:rPr>
              <a:t>при отгрузке</a:t>
            </a:r>
          </a:p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/>
              <a:t>Маркировку надо будет </a:t>
            </a:r>
            <a:r>
              <a:rPr lang="ru-RU" sz="2800" dirty="0">
                <a:solidFill>
                  <a:srgbClr val="7030A0"/>
                </a:solidFill>
              </a:rPr>
              <a:t>сканировать при приемке</a:t>
            </a:r>
          </a:p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/>
              <a:t>Маркировку надо будет </a:t>
            </a:r>
            <a:r>
              <a:rPr lang="ru-RU" sz="2800" dirty="0">
                <a:solidFill>
                  <a:srgbClr val="7030A0"/>
                </a:solidFill>
              </a:rPr>
              <a:t>сканировать при продаже</a:t>
            </a:r>
          </a:p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/>
              <a:t>Маркировку надо будет </a:t>
            </a:r>
            <a:r>
              <a:rPr lang="ru-RU" sz="2800" dirty="0">
                <a:solidFill>
                  <a:srgbClr val="7030A0"/>
                </a:solidFill>
              </a:rPr>
              <a:t>сканировать при возврате</a:t>
            </a:r>
          </a:p>
          <a:p>
            <a:pPr marL="812800" indent="-812800">
              <a:buFont typeface="Wingdings" panose="05000000000000000000" pitchFamily="2" charset="2"/>
              <a:buChar char="Ø"/>
            </a:pPr>
            <a:r>
              <a:rPr lang="ru-RU" sz="2800" dirty="0" smtClean="0"/>
              <a:t>Маркировку </a:t>
            </a:r>
            <a:r>
              <a:rPr lang="ru-RU" sz="2800" dirty="0"/>
              <a:t>надо будет </a:t>
            </a:r>
            <a:r>
              <a:rPr lang="ru-RU" sz="2800" dirty="0">
                <a:solidFill>
                  <a:srgbClr val="7030A0"/>
                </a:solidFill>
              </a:rPr>
              <a:t>сканировать при </a:t>
            </a:r>
            <a:r>
              <a:rPr lang="ru-RU" sz="2800" dirty="0" smtClean="0">
                <a:solidFill>
                  <a:srgbClr val="7030A0"/>
                </a:solidFill>
              </a:rPr>
              <a:t>инвентаризации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7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en-US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предлагает открытые, 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готовые коробочные продукты, 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которые всегда можно «допилить».</a:t>
            </a:r>
            <a:endParaRPr lang="ru-RU" sz="40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99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936" y="776748"/>
            <a:ext cx="5670536" cy="32839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tx1"/>
                </a:solidFill>
              </a:rPr>
              <a:t>Коробочные продукты:</a:t>
            </a:r>
          </a:p>
          <a:p>
            <a:pPr>
              <a:lnSpc>
                <a:spcPct val="100000"/>
              </a:lnSpc>
            </a:pPr>
            <a:endParaRPr lang="ru-RU" sz="4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rgbClr val="C00000"/>
                </a:solidFill>
              </a:rPr>
              <a:t>Магазин </a:t>
            </a:r>
            <a:r>
              <a:rPr lang="ru-RU" sz="4000" dirty="0">
                <a:solidFill>
                  <a:srgbClr val="C00000"/>
                </a:solidFill>
              </a:rPr>
              <a:t>15</a:t>
            </a:r>
          </a:p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FFC000"/>
                </a:solidFill>
              </a:rPr>
              <a:t>Склад 15</a:t>
            </a:r>
          </a:p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0070C0"/>
                </a:solidFill>
              </a:rPr>
              <a:t>ЕГАИС </a:t>
            </a:r>
            <a:r>
              <a:rPr lang="ru-RU" sz="4000" dirty="0" smtClean="0">
                <a:solidFill>
                  <a:srgbClr val="0070C0"/>
                </a:solidFill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rgbClr val="00B050"/>
                </a:solidFill>
              </a:rPr>
              <a:t>Курьер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2019" y="776748"/>
            <a:ext cx="4928200" cy="5161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tx1"/>
                </a:solidFill>
              </a:rPr>
              <a:t>Проекты:</a:t>
            </a:r>
          </a:p>
          <a:p>
            <a:pPr>
              <a:lnSpc>
                <a:spcPct val="100000"/>
              </a:lnSpc>
            </a:pPr>
            <a:endParaRPr lang="ru-RU" sz="4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rgbClr val="C00000"/>
                </a:solidFill>
              </a:rPr>
              <a:t>Магазин </a:t>
            </a:r>
            <a:r>
              <a:rPr lang="ru-RU" sz="4000" dirty="0">
                <a:solidFill>
                  <a:srgbClr val="C00000"/>
                </a:solidFill>
              </a:rPr>
              <a:t>15</a:t>
            </a:r>
          </a:p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FFC000"/>
                </a:solidFill>
              </a:rPr>
              <a:t>Склад 15</a:t>
            </a:r>
          </a:p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0070C0"/>
                </a:solidFill>
              </a:rPr>
              <a:t>ЕГАИС </a:t>
            </a:r>
            <a:r>
              <a:rPr lang="ru-RU" sz="4000" dirty="0" smtClean="0">
                <a:solidFill>
                  <a:srgbClr val="0070C0"/>
                </a:solidFill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rgbClr val="00B050"/>
                </a:solidFill>
              </a:rPr>
              <a:t>Курьер</a:t>
            </a:r>
            <a:endParaRPr lang="en-US" sz="4000" dirty="0" smtClean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ru-RU" sz="40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Платформа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Mobile SMARTS</a:t>
            </a: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1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Вывод номер один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0316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/>
              <a:t>Всё пропало!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/>
              <a:t>Мы никогда их не догоним!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/>
              <a:t>Всё тщетно!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4143908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Тренд </a:t>
            </a:r>
            <a:r>
              <a:rPr lang="ru-RU" sz="6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№3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Спрос на автоматизацию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62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Есть ли жизнь после касс?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33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Вкус к автоматизации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" y="2429737"/>
            <a:ext cx="955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Каждый </a:t>
            </a:r>
            <a:r>
              <a:rPr lang="ru-RU" sz="4800" dirty="0" smtClean="0">
                <a:solidFill>
                  <a:srgbClr val="FF0000"/>
                </a:solidFill>
              </a:rPr>
              <a:t>2й</a:t>
            </a:r>
            <a:r>
              <a:rPr lang="ru-RU" sz="4800" dirty="0" smtClean="0"/>
              <a:t>, </a:t>
            </a:r>
          </a:p>
          <a:p>
            <a:pPr algn="ctr"/>
            <a:r>
              <a:rPr lang="ru-RU" sz="4800" dirty="0" smtClean="0"/>
              <a:t>кто в </a:t>
            </a:r>
            <a:r>
              <a:rPr lang="ru-RU" sz="4800" dirty="0" smtClean="0">
                <a:solidFill>
                  <a:srgbClr val="FF0000"/>
                </a:solidFill>
              </a:rPr>
              <a:t>2017</a:t>
            </a:r>
            <a:r>
              <a:rPr lang="ru-RU" sz="4800" dirty="0" smtClean="0"/>
              <a:t> купил онлайн-кассы </a:t>
            </a:r>
          </a:p>
          <a:p>
            <a:pPr algn="ctr"/>
            <a:r>
              <a:rPr lang="ru-RU" sz="4800" dirty="0" smtClean="0"/>
              <a:t>в </a:t>
            </a:r>
            <a:r>
              <a:rPr lang="ru-RU" sz="4800" dirty="0" smtClean="0">
                <a:solidFill>
                  <a:srgbClr val="FF0000"/>
                </a:solidFill>
              </a:rPr>
              <a:t>2018</a:t>
            </a:r>
            <a:r>
              <a:rPr lang="ru-RU" sz="4800" dirty="0" smtClean="0"/>
              <a:t> пришел спрашивать про ТСД.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50014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en-US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предлагает софт, который поддерживает около </a:t>
            </a: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200 моделей ТСД </a:t>
            </a:r>
            <a:r>
              <a:rPr lang="ru-RU" sz="4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за любые деньги.</a:t>
            </a:r>
            <a:endParaRPr lang="ru-RU" sz="40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91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tx1"/>
                </a:solidFill>
                <a:latin typeface="Gilroy ExtraBold" panose="00000900000000000000" pitchFamily="50" charset="-52"/>
                <a:ea typeface="Roboto" pitchFamily="2" charset="0"/>
              </a:rPr>
              <a:t>Лицензии </a:t>
            </a: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стоят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от 2 000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руб. </a:t>
            </a: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до 40 000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руб.</a:t>
            </a:r>
            <a:endParaRPr lang="ru-RU" sz="40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84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tx1"/>
                </a:solidFill>
                <a:latin typeface="Gilroy ExtraBold" panose="00000900000000000000" pitchFamily="50" charset="-52"/>
                <a:ea typeface="Roboto" pitchFamily="2" charset="0"/>
              </a:rPr>
              <a:t>Проекты на </a:t>
            </a:r>
            <a:r>
              <a:rPr lang="ru-RU" sz="4000" dirty="0" err="1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Клеверенсе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стоят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от 10 000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руб. </a:t>
            </a:r>
            <a:r>
              <a:rPr lang="ru-RU" sz="4000" dirty="0" smtClean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до 10 000 000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руб.</a:t>
            </a:r>
            <a:endParaRPr lang="ru-RU" sz="40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164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430" y="3867909"/>
            <a:ext cx="11031613" cy="1821691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Gilroy ExtraBold" panose="00000900000000000000" pitchFamily="50" charset="-52"/>
                <a:ea typeface="Roboto" pitchFamily="2" charset="0"/>
              </a:rPr>
              <a:t>Будьте с нами!</a:t>
            </a:r>
            <a:endParaRPr lang="ru-RU" sz="72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6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Вывод номер два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0316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/>
              <a:t>Какой бетон? Всем жить в деревню!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/>
              <a:t>Разводить гусей!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/>
              <a:t>Делать мед!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77117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Вывод номер три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7" y="2159000"/>
            <a:ext cx="110316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/>
              <a:t>Видимо, делать бетон стало не сложно.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/>
              <a:t>Новые технологии рулят!</a:t>
            </a:r>
          </a:p>
        </p:txBody>
      </p:sp>
    </p:spTree>
    <p:extLst>
      <p:ext uri="{BB962C8B-B14F-4D97-AF65-F5344CB8AC3E}">
        <p14:creationId xmlns:p14="http://schemas.microsoft.com/office/powerpoint/2010/main" val="72367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82627" y="667509"/>
            <a:ext cx="11031613" cy="9251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Производство цемента США 1930-2010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0434"/>
            <a:ext cx="7476961" cy="49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2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82627" y="667509"/>
            <a:ext cx="11031613" cy="9251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Производство цемента в России 1970-2013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076" y="1592640"/>
            <a:ext cx="8502322" cy="44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4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-1.potx" id="{09838704-90A9-4584-93B5-1F1C52FA97AE}" vid="{4A10412E-A396-4DEE-B891-9CCD1EDF256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Презентация-1</Template>
  <TotalTime>7185</TotalTime>
  <Words>1068</Words>
  <Application>Microsoft Office PowerPoint</Application>
  <PresentationFormat>Произвольный</PresentationFormat>
  <Paragraphs>308</Paragraphs>
  <Slides>56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Arial</vt:lpstr>
      <vt:lpstr>Times New Roman</vt:lpstr>
      <vt:lpstr>Wingdings</vt:lpstr>
      <vt:lpstr>Gilroy ExtraBold</vt:lpstr>
      <vt:lpstr>Calibri Light</vt:lpstr>
      <vt:lpstr>Roboto</vt:lpstr>
      <vt:lpstr>Calibri</vt:lpstr>
      <vt:lpstr>Тема1</vt:lpstr>
      <vt:lpstr>Презентация PowerPoint</vt:lpstr>
      <vt:lpstr>Презентация PowerPoint</vt:lpstr>
      <vt:lpstr>2014 год</vt:lpstr>
      <vt:lpstr>Презентация PowerPoint</vt:lpstr>
      <vt:lpstr>Вывод номер один</vt:lpstr>
      <vt:lpstr>Вывод номер два</vt:lpstr>
      <vt:lpstr>Вывод номер три</vt:lpstr>
      <vt:lpstr>Презентация PowerPoint</vt:lpstr>
      <vt:lpstr>Презентация PowerPoint</vt:lpstr>
      <vt:lpstr>Презентация PowerPoint</vt:lpstr>
      <vt:lpstr>Продажи ТСД в мире</vt:lpstr>
      <vt:lpstr>Продажи ТСД в России</vt:lpstr>
      <vt:lpstr>ТСД в количествах</vt:lpstr>
      <vt:lpstr>Продажи накопительным итогом</vt:lpstr>
      <vt:lpstr>Рабочая сила 2017-2019</vt:lpstr>
      <vt:lpstr>ТСД в пересчете на рабочую силу</vt:lpstr>
      <vt:lpstr>ТСД в пересчете на рабочую силу</vt:lpstr>
      <vt:lpstr>Презентация PowerPoint</vt:lpstr>
      <vt:lpstr>Валовой внутренний продукт 2017</vt:lpstr>
      <vt:lpstr>ТСД в пересчете на возможности</vt:lpstr>
      <vt:lpstr>ТСД в пересчете на возможности</vt:lpstr>
      <vt:lpstr>А что купили?</vt:lpstr>
      <vt:lpstr>Главный вывод</vt:lpstr>
      <vt:lpstr>Презентация PowerPoint</vt:lpstr>
      <vt:lpstr>Клеверенс  на этом рынке</vt:lpstr>
      <vt:lpstr>Оценка доли Клеверенс</vt:lpstr>
      <vt:lpstr>Доля вендоров в активациях</vt:lpstr>
      <vt:lpstr>Оценка рынка</vt:lpstr>
      <vt:lpstr>69% покупают WINDOS</vt:lpstr>
      <vt:lpstr>Презентация PowerPoint</vt:lpstr>
      <vt:lpstr>WINDOS уже дороже Android</vt:lpstr>
      <vt:lpstr>Оценка рынка</vt:lpstr>
      <vt:lpstr>Оценка доли Клеверенс</vt:lpstr>
      <vt:lpstr>Кто еще</vt:lpstr>
      <vt:lpstr>Крупные тренды</vt:lpstr>
      <vt:lpstr>Тренд №1 Переход с WINDOS на Android</vt:lpstr>
      <vt:lpstr>Переход с WINDOS на Android</vt:lpstr>
      <vt:lpstr>Что мы предлагаем</vt:lpstr>
      <vt:lpstr>На примере «Магазина 15»</vt:lpstr>
      <vt:lpstr>Практически всё, что предлагает Клеверенс, работает и на Windows, и на Android</vt:lpstr>
      <vt:lpstr>Тренд №2 Маркировка товаров</vt:lpstr>
      <vt:lpstr>Маркировка</vt:lpstr>
      <vt:lpstr>Презентация PowerPoint</vt:lpstr>
      <vt:lpstr>Что подпадает</vt:lpstr>
      <vt:lpstr>Слайд с конференции 2017 года</vt:lpstr>
      <vt:lpstr>Сроки</vt:lpstr>
      <vt:lpstr>Автоматизация маркировки</vt:lpstr>
      <vt:lpstr>Клеверенс предлагает открытые,  готовые коробочные продукты,  которые всегда можно «допилить».</vt:lpstr>
      <vt:lpstr>Презентация PowerPoint</vt:lpstr>
      <vt:lpstr>Тренд №3 Спрос на автоматизацию</vt:lpstr>
      <vt:lpstr>Есть ли жизнь после касс?</vt:lpstr>
      <vt:lpstr>Вкус к автоматизации</vt:lpstr>
      <vt:lpstr>Клеверенс предлагает софт, который поддерживает около 200 моделей ТСД  за любые деньги.</vt:lpstr>
      <vt:lpstr>Лицензии Клеверенс стоят от 2 000 руб. до 40 000 руб.</vt:lpstr>
      <vt:lpstr>Проекты на Клеверенсе стоят от 10 000 руб. до 10 000 000 руб.</vt:lpstr>
      <vt:lpstr>Будьте с нами!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оформлять презентацию</dc:title>
  <dc:creator>Всеволод Мартынов</dc:creator>
  <cp:lastModifiedBy>Никита Григорьев</cp:lastModifiedBy>
  <cp:revision>74</cp:revision>
  <dcterms:created xsi:type="dcterms:W3CDTF">2017-10-26T14:44:17Z</dcterms:created>
  <dcterms:modified xsi:type="dcterms:W3CDTF">2018-05-23T18:28:53Z</dcterms:modified>
</cp:coreProperties>
</file>